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22"/>
  </p:notesMasterIdLst>
  <p:handoutMasterIdLst>
    <p:handoutMasterId r:id="rId23"/>
  </p:handoutMasterIdLst>
  <p:sldIdLst>
    <p:sldId id="259" r:id="rId5"/>
    <p:sldId id="260" r:id="rId6"/>
    <p:sldId id="280" r:id="rId7"/>
    <p:sldId id="264" r:id="rId8"/>
    <p:sldId id="265" r:id="rId9"/>
    <p:sldId id="278" r:id="rId10"/>
    <p:sldId id="266" r:id="rId11"/>
    <p:sldId id="279" r:id="rId12"/>
    <p:sldId id="269" r:id="rId13"/>
    <p:sldId id="270" r:id="rId14"/>
    <p:sldId id="271" r:id="rId15"/>
    <p:sldId id="273" r:id="rId16"/>
    <p:sldId id="274" r:id="rId17"/>
    <p:sldId id="275" r:id="rId18"/>
    <p:sldId id="277" r:id="rId19"/>
    <p:sldId id="276" r:id="rId20"/>
    <p:sldId id="281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21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71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414" y="84"/>
      </p:cViewPr>
      <p:guideLst>
        <p:guide orient="horz" pos="2160"/>
        <p:guide orient="horz" pos="1008"/>
        <p:guide orient="horz" pos="3888"/>
        <p:guide orient="horz" pos="321"/>
        <p:guide pos="3839"/>
        <p:guide pos="1007"/>
        <p:guide pos="71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26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  <a:noFill/>
          <a:effectLst>
            <a:softEdge rad="31750"/>
          </a:effectLst>
        </p:spPr>
        <p:txBody>
          <a:bodyPr anchor="b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99025" y="6356351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7E0930-FB34-4340-A70C-5932E6885F13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14708" y="6356351"/>
            <a:ext cx="397406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85571" y="6356351"/>
            <a:ext cx="60944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E544E-9D6B-4E42-894F-3F6038CEEB55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5030F-478D-4383-A07F-5C883CA7428F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9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5BC7-13C1-4C67-A6EF-F24E5D7838BB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2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779670-2EB5-4B5E-82F1-2C7D6D31E521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6ED55-D511-4032-8D20-2526E5EE371B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9524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524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8E7-D6FC-4FF6-8169-DC569AEFFDF4}" type="datetime1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5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CB73-BB63-408D-8FAB-EEE01AF7B98C}" type="datetime1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53A1-4BAA-4840-8254-31763D4FF834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098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598612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598612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26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764F-E58F-49B1-9BF0-6A33608B77EA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103812" y="0"/>
            <a:ext cx="63246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6718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232426" y="482600"/>
            <a:ext cx="60435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6718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C37D-50F9-4FFA-B17C-C2494FB50710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3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1609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A0546313-816B-4CF2-B1EE-F1C1CCFDFEBB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1609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1609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39" userDrawn="1">
          <p15:clr>
            <a:srgbClr val="F26B43"/>
          </p15:clr>
        </p15:guide>
        <p15:guide id="2" pos="1007" userDrawn="1">
          <p15:clr>
            <a:srgbClr val="F26B43"/>
          </p15:clr>
        </p15:guide>
        <p15:guide id="3" pos="7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Utilizing Meteorological Data with Supervised Learning to Predict Snowfall Amounts at Copper Mountain Ski Resort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Dustin Rapp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7238-9189-4E9E-8DD9-1D9F620D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AB53A-77B3-4F34-9354-E10C2417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246C8-D268-458E-A77C-CF58AAA4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295400"/>
            <a:ext cx="9782801" cy="4572000"/>
          </a:xfrm>
        </p:spPr>
        <p:txBody>
          <a:bodyPr/>
          <a:lstStyle/>
          <a:p>
            <a:r>
              <a:rPr lang="en-US" dirty="0" err="1"/>
              <a:t>Statsmodel</a:t>
            </a:r>
            <a:r>
              <a:rPr lang="en-US" dirty="0"/>
              <a:t> using forward stepwise approach on Training Datasets</a:t>
            </a:r>
          </a:p>
          <a:p>
            <a:r>
              <a:rPr lang="en-US" dirty="0"/>
              <a:t>Adjusted R</a:t>
            </a:r>
            <a:r>
              <a:rPr lang="en-US" baseline="30000" dirty="0"/>
              <a:t>2</a:t>
            </a:r>
            <a:r>
              <a:rPr lang="en-US" dirty="0"/>
              <a:t> used as metric</a:t>
            </a:r>
          </a:p>
          <a:p>
            <a:r>
              <a:rPr lang="en-US" dirty="0"/>
              <a:t>Optimized such that individual feature t-statistic confidence intervals (p values) were minimized</a:t>
            </a:r>
          </a:p>
          <a:p>
            <a:r>
              <a:rPr lang="en-US" dirty="0"/>
              <a:t>Upper Air Data did improve Adjusted R</a:t>
            </a:r>
            <a:r>
              <a:rPr lang="en-US" baseline="30000" dirty="0"/>
              <a:t>2 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A1E67A-FAA0-47D9-BF4E-0B26FB17B76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22466541"/>
              </p:ext>
            </p:extLst>
          </p:nvPr>
        </p:nvGraphicFramePr>
        <p:xfrm>
          <a:off x="1533219" y="4572000"/>
          <a:ext cx="4560304" cy="1624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0076">
                  <a:extLst>
                    <a:ext uri="{9D8B030D-6E8A-4147-A177-3AD203B41FA5}">
                      <a16:colId xmlns:a16="http://schemas.microsoft.com/office/drawing/2014/main" val="3687585005"/>
                    </a:ext>
                  </a:extLst>
                </a:gridCol>
                <a:gridCol w="1140076">
                  <a:extLst>
                    <a:ext uri="{9D8B030D-6E8A-4147-A177-3AD203B41FA5}">
                      <a16:colId xmlns:a16="http://schemas.microsoft.com/office/drawing/2014/main" val="361015655"/>
                    </a:ext>
                  </a:extLst>
                </a:gridCol>
                <a:gridCol w="1140076">
                  <a:extLst>
                    <a:ext uri="{9D8B030D-6E8A-4147-A177-3AD203B41FA5}">
                      <a16:colId xmlns:a16="http://schemas.microsoft.com/office/drawing/2014/main" val="3617587125"/>
                    </a:ext>
                  </a:extLst>
                </a:gridCol>
                <a:gridCol w="1140076">
                  <a:extLst>
                    <a:ext uri="{9D8B030D-6E8A-4147-A177-3AD203B41FA5}">
                      <a16:colId xmlns:a16="http://schemas.microsoft.com/office/drawing/2014/main" val="4217296250"/>
                    </a:ext>
                  </a:extLst>
                </a:gridCol>
              </a:tblGrid>
              <a:tr h="37658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Partition A – Best Combination of Features </a:t>
                      </a:r>
                    </a:p>
                  </a:txBody>
                  <a:tcPr marL="9383" marR="9383" marT="9652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7524443"/>
                  </a:ext>
                </a:extLst>
              </a:tr>
              <a:tr h="376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Adj. R-squared: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F-statistic: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 (F-statistic)</a:t>
                      </a:r>
                    </a:p>
                  </a:txBody>
                  <a:tcPr marL="12263" marR="12263" marT="11769" marB="0" anchor="ctr"/>
                </a:tc>
                <a:extLst>
                  <a:ext uri="{0D108BD9-81ED-4DB2-BD59-A6C34878D82A}">
                    <a16:rowId xmlns:a16="http://schemas.microsoft.com/office/drawing/2014/main" val="1955937283"/>
                  </a:ext>
                </a:extLst>
              </a:tr>
              <a:tr h="350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 Data Only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2.818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54092852"/>
                  </a:ext>
                </a:extLst>
              </a:tr>
              <a:tr h="520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Surface+Upper Air Data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3.493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8.73e-06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85851305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87BEA3-E059-4CE0-A330-9057D477EE0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14640664"/>
              </p:ext>
            </p:extLst>
          </p:nvPr>
        </p:nvGraphicFramePr>
        <p:xfrm>
          <a:off x="6856412" y="4572000"/>
          <a:ext cx="4800600" cy="1624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8715650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28824504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917977819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10622852"/>
                    </a:ext>
                  </a:extLst>
                </a:gridCol>
              </a:tblGrid>
              <a:tr h="37658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Partition B – Best Combination of Features</a:t>
                      </a:r>
                    </a:p>
                  </a:txBody>
                  <a:tcPr marL="9383" marR="9383" marT="9652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423309"/>
                  </a:ext>
                </a:extLst>
              </a:tr>
              <a:tr h="376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Adj. R-squared: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F-statistic: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 (F-statistic):</a:t>
                      </a:r>
                    </a:p>
                  </a:txBody>
                  <a:tcPr marL="12263" marR="12263" marT="11769" marB="0" anchor="ctr"/>
                </a:tc>
                <a:extLst>
                  <a:ext uri="{0D108BD9-81ED-4DB2-BD59-A6C34878D82A}">
                    <a16:rowId xmlns:a16="http://schemas.microsoft.com/office/drawing/2014/main" val="971000448"/>
                  </a:ext>
                </a:extLst>
              </a:tr>
              <a:tr h="350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 Data Only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5.309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0.000137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248418844"/>
                  </a:ext>
                </a:extLst>
              </a:tr>
              <a:tr h="520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Surface+Upper</a:t>
                      </a: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Air Data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1.38e-09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0.000229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768880983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2CADA-732A-4E4E-A6C1-CF70F0C7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7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E2F75-B4A5-4522-984B-32FFA79E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10444576" cy="1239837"/>
          </a:xfrm>
        </p:spPr>
        <p:txBody>
          <a:bodyPr anchor="ctr">
            <a:normAutofit/>
          </a:bodyPr>
          <a:lstStyle/>
          <a:p>
            <a:r>
              <a:rPr lang="en-US" sz="3800" dirty="0"/>
              <a:t>Model Performance of Snowfall Predictions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E97EA65-2A43-41DB-99C1-C254C682F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679188"/>
              </p:ext>
            </p:extLst>
          </p:nvPr>
        </p:nvGraphicFramePr>
        <p:xfrm>
          <a:off x="179522" y="1595436"/>
          <a:ext cx="6303329" cy="354010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64117">
                  <a:extLst>
                    <a:ext uri="{9D8B030D-6E8A-4147-A177-3AD203B41FA5}">
                      <a16:colId xmlns:a16="http://schemas.microsoft.com/office/drawing/2014/main" val="624576261"/>
                    </a:ext>
                  </a:extLst>
                </a:gridCol>
                <a:gridCol w="1619606">
                  <a:extLst>
                    <a:ext uri="{9D8B030D-6E8A-4147-A177-3AD203B41FA5}">
                      <a16:colId xmlns:a16="http://schemas.microsoft.com/office/drawing/2014/main" val="1980555167"/>
                    </a:ext>
                  </a:extLst>
                </a:gridCol>
                <a:gridCol w="1619606">
                  <a:extLst>
                    <a:ext uri="{9D8B030D-6E8A-4147-A177-3AD203B41FA5}">
                      <a16:colId xmlns:a16="http://schemas.microsoft.com/office/drawing/2014/main" val="3417906601"/>
                    </a:ext>
                  </a:extLst>
                </a:gridCol>
              </a:tblGrid>
              <a:tr h="277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Model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Sci-kit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R2 Score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RMSE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(inches)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extLst>
                  <a:ext uri="{0D108BD9-81ED-4DB2-BD59-A6C34878D82A}">
                    <a16:rowId xmlns:a16="http://schemas.microsoft.com/office/drawing/2014/main" val="2705744824"/>
                  </a:ext>
                </a:extLst>
              </a:tr>
              <a:tr h="684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A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 (Surface Data Features only)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0.018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2.392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44815333"/>
                  </a:ext>
                </a:extLst>
              </a:tr>
              <a:tr h="697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A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(</a:t>
                      </a:r>
                      <a:r>
                        <a:rPr lang="en-US" sz="1600" kern="1200" dirty="0" err="1"/>
                        <a:t>Surface+Upper</a:t>
                      </a:r>
                      <a:r>
                        <a:rPr lang="en-US" sz="1600" kern="1200" dirty="0"/>
                        <a:t> Air Data Features)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0.052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75100664"/>
                  </a:ext>
                </a:extLst>
              </a:tr>
              <a:tr h="684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B 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(Surface Data Features only)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-0.164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2.622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964897959"/>
                  </a:ext>
                </a:extLst>
              </a:tr>
              <a:tr h="697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B </a:t>
                      </a:r>
                    </a:p>
                    <a:p>
                      <a:pPr algn="ctr" fontAlgn="ctr"/>
                      <a:r>
                        <a:rPr lang="en-US" sz="1600" kern="1200" dirty="0" err="1"/>
                        <a:t>Surface+Upper</a:t>
                      </a:r>
                      <a:r>
                        <a:rPr lang="en-US" sz="1600" kern="1200" dirty="0"/>
                        <a:t> Air Data Features)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-0.293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2.764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89514206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77A90BB6-DDC2-408D-BEB1-F1E7A6A43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68272-B5BA-40C1-96DB-D8FB5D85E0E3}"/>
              </a:ext>
            </a:extLst>
          </p:cNvPr>
          <p:cNvSpPr/>
          <p:nvPr/>
        </p:nvSpPr>
        <p:spPr>
          <a:xfrm>
            <a:off x="1593436" y="6213793"/>
            <a:ext cx="630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Much room for improvement!  But many opportunities..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8C46A-73E2-4959-8C68-54A4C2DCBCBF}"/>
              </a:ext>
            </a:extLst>
          </p:cNvPr>
          <p:cNvSpPr/>
          <p:nvPr/>
        </p:nvSpPr>
        <p:spPr>
          <a:xfrm>
            <a:off x="6599102" y="1595436"/>
            <a:ext cx="5410200" cy="395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Partition A  model performed better then Partition B model</a:t>
            </a:r>
          </a:p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The Partition B models performed very poorly by all metrics </a:t>
            </a:r>
          </a:p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Upper Air Data did improve performance in the Partition A cases. </a:t>
            </a:r>
          </a:p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Why such bad performance for Partition B??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5CA206-FEC1-4117-94D3-F9D7E66C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02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0371-A151-4EB3-8386-E96642FA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10368377" cy="1239837"/>
          </a:xfrm>
        </p:spPr>
        <p:txBody>
          <a:bodyPr anchor="ctr">
            <a:normAutofit/>
          </a:bodyPr>
          <a:lstStyle/>
          <a:p>
            <a:r>
              <a:rPr lang="en-US" sz="3200" dirty="0"/>
              <a:t>Snowfall Distributions between Training and Test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FD599-AF72-43DA-B1E4-2114E139ECCF}"/>
              </a:ext>
            </a:extLst>
          </p:cNvPr>
          <p:cNvSpPr txBox="1"/>
          <p:nvPr/>
        </p:nvSpPr>
        <p:spPr>
          <a:xfrm>
            <a:off x="8075612" y="1708666"/>
            <a:ext cx="4223290" cy="45243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Partition B Test and Training set snowfall distributions very different, likely causing poor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Both Partition A Test/Train sets are heavily weighted by lighter snowfall – may tend to underpredict higher snowfall events.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9DFF3-EF7D-4BF5-8806-799047AD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6D6B24-B7FE-4009-BE07-9DE1C4AF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B39E60-79BE-4DC9-9763-ED6CF6D5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1228725"/>
            <a:ext cx="75723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9212-EA48-423E-B11C-267F97A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Upper Air Data Inclusion (Partition A)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97E86BB-7413-4532-824B-EE61B0CE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910" y="1689629"/>
            <a:ext cx="3810868" cy="51396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 number of smaller snowfall events in training set caused lower underpredictions in higher snowfalls</a:t>
            </a:r>
          </a:p>
          <a:p>
            <a:r>
              <a:rPr lang="en-US" dirty="0"/>
              <a:t>Despite large number of small snowfall events, upper air data did improve predictions of these events</a:t>
            </a:r>
          </a:p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F7C8F35-3BA7-425B-B858-3F7FFE9E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13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08EB1-2F1A-4A89-AB62-85206D4DC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233623"/>
            <a:ext cx="3810868" cy="2446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78530C-746E-4D3D-B26A-09EE9D0F0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12" y="4262419"/>
            <a:ext cx="3810868" cy="24465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0EA402-493B-4160-A9F5-C6444A927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639029"/>
            <a:ext cx="3810868" cy="25532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FA394F-CF31-43E4-87DD-B7FE09DE3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12" y="1658606"/>
            <a:ext cx="3810868" cy="25532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008C52-C039-4DB9-AD0E-E5798D80F530}"/>
              </a:ext>
            </a:extLst>
          </p:cNvPr>
          <p:cNvSpPr txBox="1"/>
          <p:nvPr/>
        </p:nvSpPr>
        <p:spPr>
          <a:xfrm>
            <a:off x="454024" y="1253627"/>
            <a:ext cx="381086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dirty="0"/>
              <a:t>Surface Data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C8E97F-ED67-4F73-998E-7E27641995FA}"/>
              </a:ext>
            </a:extLst>
          </p:cNvPr>
          <p:cNvSpPr txBox="1"/>
          <p:nvPr/>
        </p:nvSpPr>
        <p:spPr>
          <a:xfrm>
            <a:off x="4710612" y="1201556"/>
            <a:ext cx="381086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dirty="0" err="1"/>
              <a:t>Surface+Upper</a:t>
            </a:r>
            <a:r>
              <a:rPr lang="en-US" dirty="0"/>
              <a:t> Air Data</a:t>
            </a:r>
          </a:p>
        </p:txBody>
      </p:sp>
    </p:spTree>
    <p:extLst>
      <p:ext uri="{BB962C8B-B14F-4D97-AF65-F5344CB8AC3E}">
        <p14:creationId xmlns:p14="http://schemas.microsoft.com/office/powerpoint/2010/main" val="8911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71C3-07D9-42F4-B6EA-CE7EC130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10215976" cy="1239837"/>
          </a:xfrm>
        </p:spPr>
        <p:txBody>
          <a:bodyPr anchor="ctr">
            <a:normAutofit/>
          </a:bodyPr>
          <a:lstStyle/>
          <a:p>
            <a:r>
              <a:rPr lang="en-US" sz="4000" dirty="0"/>
              <a:t>Multicollinearity and Non-linear features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89E5B8-96BF-4389-8183-C8829B56906E}"/>
              </a:ext>
            </a:extLst>
          </p:cNvPr>
          <p:cNvSpPr txBox="1">
            <a:spLocks/>
          </p:cNvSpPr>
          <p:nvPr/>
        </p:nvSpPr>
        <p:spPr>
          <a:xfrm>
            <a:off x="6511183" y="1540548"/>
            <a:ext cx="5386175" cy="5139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Due to proximity, temperature trends between sites were similar</a:t>
            </a:r>
          </a:p>
          <a:p>
            <a:pPr lvl="1"/>
            <a:r>
              <a:rPr lang="en-US" dirty="0"/>
              <a:t>In upper air data, heights were strongly correlated.</a:t>
            </a:r>
          </a:p>
          <a:p>
            <a:pPr lvl="1"/>
            <a:endParaRPr lang="en-US" dirty="0"/>
          </a:p>
          <a:p>
            <a:r>
              <a:rPr lang="en-US" dirty="0"/>
              <a:t>Non-linear features</a:t>
            </a:r>
          </a:p>
          <a:p>
            <a:pPr lvl="1"/>
            <a:r>
              <a:rPr lang="en-US" sz="2500" dirty="0"/>
              <a:t>Though there was found to be predictive capability, Wind Direction is by nature not a linear variable and may not be beneficial in all cases, especially when winds are more northerly.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Likely negatively influencing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484A5-A57E-447E-BC1E-4A58C58C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6952D6-8C59-4CD7-916B-0DC15111A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4" y="1230563"/>
            <a:ext cx="5386175" cy="5449636"/>
          </a:xfrm>
        </p:spPr>
      </p:pic>
    </p:spTree>
    <p:extLst>
      <p:ext uri="{BB962C8B-B14F-4D97-AF65-F5344CB8AC3E}">
        <p14:creationId xmlns:p14="http://schemas.microsoft.com/office/powerpoint/2010/main" val="12274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ED1E-5AF9-4D28-8EB8-78C2A3F8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Non-linearity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DE15-5DC5-4DA2-B7D2-3B6DCBED2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1” of melted can equate up to a foot of snow.  Finer snow could result in two feet or more </a:t>
            </a:r>
          </a:p>
          <a:p>
            <a:r>
              <a:rPr lang="en-US" dirty="0"/>
              <a:t>Snowfall must consider temperatures where the snow develops (upper air), as well as amount of moisture available.</a:t>
            </a:r>
          </a:p>
          <a:p>
            <a:pPr lvl="1"/>
            <a:r>
              <a:rPr lang="en-US" dirty="0"/>
              <a:t>Breaking model down into finer components (e.g. try to predict amount of moisture to fall vs snowfall) may be better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DC03E-CC01-4F91-B165-CE77A902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C367-C81F-494D-B5DC-E631B1A1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Major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B298-1EE8-476E-A7CA-EEF2795C1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213" y="1676400"/>
            <a:ext cx="10742612" cy="6049963"/>
          </a:xfrm>
        </p:spPr>
        <p:txBody>
          <a:bodyPr>
            <a:normAutofit/>
          </a:bodyPr>
          <a:lstStyle/>
          <a:p>
            <a:r>
              <a:rPr lang="en-US" dirty="0"/>
              <a:t>The top three recommendations to improve performance are: </a:t>
            </a:r>
          </a:p>
          <a:p>
            <a:pPr marL="1245870" lvl="2" indent="-514350">
              <a:buFont typeface="+mj-lt"/>
              <a:buAutoNum type="arabicPeriod"/>
            </a:pPr>
            <a:r>
              <a:rPr lang="en-US" dirty="0"/>
              <a:t>Investigate collinear features more, and consider eliminating some of the strongly collinear features </a:t>
            </a:r>
          </a:p>
          <a:p>
            <a:pPr marL="1245870" lvl="2" indent="-514350">
              <a:buFont typeface="+mj-lt"/>
              <a:buAutoNum type="arabicPeriod"/>
            </a:pPr>
            <a:r>
              <a:rPr lang="en-US" dirty="0"/>
              <a:t>Work to balance the distribution of snowfall event sizes in the training sets to improve prediction of larger snowfall events. </a:t>
            </a:r>
          </a:p>
          <a:p>
            <a:pPr marL="1245870" lvl="2" indent="-514350">
              <a:buFont typeface="+mj-lt"/>
              <a:buAutoNum type="arabicPeriod"/>
            </a:pPr>
            <a:r>
              <a:rPr lang="en-US" dirty="0"/>
              <a:t>Consider breaking complexity of model by predicting only the amount of moisture that is expected to fall at first  - then add additional complexity of snow depth.  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9A13-0E70-477F-920F-DC3E1C8D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D7A1-D1A3-45AA-9D4B-F847C248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20AE-AB41-4A0C-A6EA-CA62DAE9B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Dr. Guy </a:t>
            </a:r>
            <a:r>
              <a:rPr lang="en-US" dirty="0" err="1"/>
              <a:t>Maskall</a:t>
            </a:r>
            <a:r>
              <a:rPr lang="en-US" dirty="0"/>
              <a:t> of Springboard for mentorship during the preparation of this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FAD1E-D781-40AE-B745-65CA6926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000" dirty="0"/>
              <a:t>Introduction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Prognostic models have difficulty predicting snowfall for specific mountains and slopes</a:t>
            </a:r>
          </a:p>
          <a:p>
            <a:pPr lvl="0"/>
            <a:r>
              <a:rPr lang="en-US" dirty="0"/>
              <a:t>More accurate site specific snowfall forecasts could potentially improve ski resort operations</a:t>
            </a:r>
          </a:p>
          <a:p>
            <a:pPr lvl="0"/>
            <a:r>
              <a:rPr lang="en-US" dirty="0"/>
              <a:t>Copper Mountain unique as multiple official meteorological stations are near or onsite, each with freely available data</a:t>
            </a:r>
          </a:p>
          <a:p>
            <a:pPr lvl="0"/>
            <a:r>
              <a:rPr lang="en-US" dirty="0"/>
              <a:t>Could supervised learning be used to site specific snowfall?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0FF56-23C3-48C1-8060-F30B7789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E4DE-F0CE-4A63-A034-52230D2B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CE84-4436-4CA6-B3C7-3FE1E1576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417637"/>
            <a:ext cx="9782801" cy="5135563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Outline</a:t>
            </a:r>
          </a:p>
          <a:p>
            <a:pPr lvl="1"/>
            <a:r>
              <a:rPr lang="en-US" sz="4000" dirty="0"/>
              <a:t>Data Utilized</a:t>
            </a:r>
          </a:p>
          <a:p>
            <a:pPr lvl="1"/>
            <a:r>
              <a:rPr lang="en-US" sz="4000" dirty="0"/>
              <a:t>Modeling Methodology</a:t>
            </a:r>
          </a:p>
          <a:p>
            <a:pPr lvl="1"/>
            <a:r>
              <a:rPr lang="en-US" sz="4000" dirty="0"/>
              <a:t>Feature Selection</a:t>
            </a:r>
          </a:p>
          <a:p>
            <a:pPr lvl="1"/>
            <a:r>
              <a:rPr lang="en-US" sz="4000" dirty="0"/>
              <a:t>Model Performance</a:t>
            </a:r>
          </a:p>
          <a:p>
            <a:pPr lvl="1"/>
            <a:r>
              <a:rPr lang="en-US" sz="4000" dirty="0"/>
              <a:t>Model Diagnostics</a:t>
            </a:r>
          </a:p>
          <a:p>
            <a:pPr lvl="1"/>
            <a:r>
              <a:rPr lang="en-US" sz="4000" dirty="0"/>
              <a:t>Recommendations</a:t>
            </a:r>
          </a:p>
          <a:p>
            <a:endParaRPr lang="en-US" sz="4400" dirty="0"/>
          </a:p>
          <a:p>
            <a:r>
              <a:rPr lang="en-US" sz="5100" dirty="0"/>
              <a:t>Goals:</a:t>
            </a:r>
          </a:p>
          <a:p>
            <a:pPr lvl="2"/>
            <a:r>
              <a:rPr lang="en-US" sz="3600" dirty="0"/>
              <a:t>1.) Run a supervised learning model to predict snowfall using readily available meteorological data</a:t>
            </a:r>
          </a:p>
          <a:p>
            <a:pPr lvl="2"/>
            <a:r>
              <a:rPr lang="en-US" sz="3600" dirty="0"/>
              <a:t>2.) Make recommendations based on findings</a:t>
            </a:r>
          </a:p>
          <a:p>
            <a:pPr lvl="2"/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24251-5FE7-4251-9883-72435B6E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5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4090-4708-4832-98BA-0581D74D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Surface Data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2C7D71E-F119-4277-84CE-610DF64C88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710681"/>
              </p:ext>
            </p:extLst>
          </p:nvPr>
        </p:nvGraphicFramePr>
        <p:xfrm>
          <a:off x="163378" y="1143000"/>
          <a:ext cx="11862067" cy="5261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55135">
                  <a:extLst>
                    <a:ext uri="{9D8B030D-6E8A-4147-A177-3AD203B41FA5}">
                      <a16:colId xmlns:a16="http://schemas.microsoft.com/office/drawing/2014/main" val="1357650337"/>
                    </a:ext>
                  </a:extLst>
                </a:gridCol>
                <a:gridCol w="1392864">
                  <a:extLst>
                    <a:ext uri="{9D8B030D-6E8A-4147-A177-3AD203B41FA5}">
                      <a16:colId xmlns:a16="http://schemas.microsoft.com/office/drawing/2014/main" val="346111646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167705289"/>
                    </a:ext>
                  </a:extLst>
                </a:gridCol>
                <a:gridCol w="1584575">
                  <a:extLst>
                    <a:ext uri="{9D8B030D-6E8A-4147-A177-3AD203B41FA5}">
                      <a16:colId xmlns:a16="http://schemas.microsoft.com/office/drawing/2014/main" val="819426537"/>
                    </a:ext>
                  </a:extLst>
                </a:gridCol>
                <a:gridCol w="3139825">
                  <a:extLst>
                    <a:ext uri="{9D8B030D-6E8A-4147-A177-3AD203B41FA5}">
                      <a16:colId xmlns:a16="http://schemas.microsoft.com/office/drawing/2014/main" val="1527312165"/>
                    </a:ext>
                  </a:extLst>
                </a:gridCol>
                <a:gridCol w="1575068">
                  <a:extLst>
                    <a:ext uri="{9D8B030D-6E8A-4147-A177-3AD203B41FA5}">
                      <a16:colId xmlns:a16="http://schemas.microsoft.com/office/drawing/2014/main" val="3156034726"/>
                    </a:ext>
                  </a:extLst>
                </a:gridCol>
              </a:tblGrid>
              <a:tr h="6696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Meteorological Measurements Utilized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Temporal Resolution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777594"/>
                  </a:ext>
                </a:extLst>
              </a:tr>
              <a:tr h="9566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SNOTEL 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NRCS </a:t>
                      </a:r>
                    </a:p>
                    <a:p>
                      <a:pPr algn="ctr"/>
                      <a:r>
                        <a:rPr lang="en-US" dirty="0"/>
                        <a:t>SNOTEL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Popular Ski Runs midway up Copper Mtn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10550’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Snow Depth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Hourly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866794"/>
                  </a:ext>
                </a:extLst>
              </a:tr>
              <a:tr h="23915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KLXV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NWS </a:t>
                      </a:r>
                    </a:p>
                    <a:p>
                      <a:pPr algn="ctr"/>
                      <a:r>
                        <a:rPr lang="en-US" dirty="0"/>
                        <a:t>ASOS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~25 mi SW of Copper Mtn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9938’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Dewpoint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Speed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Direction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Pressure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12-hr Pressure Changes*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Hourly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936414"/>
                  </a:ext>
                </a:extLst>
              </a:tr>
              <a:tr h="12435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KCCU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CDOT </a:t>
                      </a:r>
                    </a:p>
                    <a:p>
                      <a:pPr algn="ctr"/>
                      <a:r>
                        <a:rPr lang="en-US" dirty="0"/>
                        <a:t>AWOS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 top of Copper Mtn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12075’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Dewpoint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Speed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Hourly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36833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5A500-38EA-4957-9920-B750EED9FF8D}"/>
              </a:ext>
            </a:extLst>
          </p:cNvPr>
          <p:cNvSpPr txBox="1"/>
          <p:nvPr/>
        </p:nvSpPr>
        <p:spPr>
          <a:xfrm>
            <a:off x="0" y="6404355"/>
            <a:ext cx="2472520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400" dirty="0"/>
              <a:t>*Calculated feature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3F7FB-E3BB-46FA-9F8E-30B1724F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DD98-2285-47FC-B229-88903BD1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Surface Data Monitor Locations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AAA138-3CBA-4CBD-8C0E-71CDD4F87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7" y="1608222"/>
            <a:ext cx="5875445" cy="44877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00405-01B6-4CB0-807E-5078F46FC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07" y="1649019"/>
            <a:ext cx="5792651" cy="44469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629AC-5C8C-4B0E-85E9-3D72DAEE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92AC-5AA5-4C6E-9E78-9650917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Additional Upper Air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E82412-8B5E-40DA-9AEA-0C59DBD4D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940158"/>
              </p:ext>
            </p:extLst>
          </p:nvPr>
        </p:nvGraphicFramePr>
        <p:xfrm>
          <a:off x="1563434" y="2258584"/>
          <a:ext cx="9782175" cy="1996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56435">
                  <a:extLst>
                    <a:ext uri="{9D8B030D-6E8A-4147-A177-3AD203B41FA5}">
                      <a16:colId xmlns:a16="http://schemas.microsoft.com/office/drawing/2014/main" val="2433381032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2535735285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1201840674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3508103616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203143714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Pressure Levels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Measurements at each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Temporal 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43849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KJCT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Grand Junction, 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200mb, 250mb, 300mb, 400mb, 500mb, 700mb, &amp; 850mb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Height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Temperature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Dewpoint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Wind Speed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Wind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7042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159B2B-130A-410B-9156-8A7051EEEE28}"/>
              </a:ext>
            </a:extLst>
          </p:cNvPr>
          <p:cNvSpPr/>
          <p:nvPr/>
        </p:nvSpPr>
        <p:spPr>
          <a:xfrm>
            <a:off x="1593436" y="1390471"/>
            <a:ext cx="10063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888" indent="-246888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000" dirty="0">
                <a:solidFill>
                  <a:schemeClr val="tx2"/>
                </a:solidFill>
              </a:rPr>
              <a:t>Snowfall is highly dependent on physics of crystal  development, which is affected by upper air physics.  Therefore, upper air data was also included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A8D07-6809-4503-BF4C-98C2990E200F}"/>
              </a:ext>
            </a:extLst>
          </p:cNvPr>
          <p:cNvSpPr/>
          <p:nvPr/>
        </p:nvSpPr>
        <p:spPr>
          <a:xfrm>
            <a:off x="1598306" y="4867364"/>
            <a:ext cx="9982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888" indent="-246888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000" dirty="0">
                <a:solidFill>
                  <a:schemeClr val="tx2"/>
                </a:solidFill>
              </a:rPr>
              <a:t>Differences in meteorological measurements between Pressure Levels are common considerations when forecasting </a:t>
            </a:r>
            <a:r>
              <a:rPr lang="en-US" sz="2000" dirty="0" err="1">
                <a:solidFill>
                  <a:schemeClr val="tx2"/>
                </a:solidFill>
              </a:rPr>
              <a:t>snowaffall</a:t>
            </a:r>
            <a:r>
              <a:rPr lang="en-US" sz="2000" dirty="0">
                <a:solidFill>
                  <a:schemeClr val="tx2"/>
                </a:solidFill>
              </a:rPr>
              <a:t> so were also calculated and included (e.g. 500mb Dewpoint minus 400mb Dewpoint) as additional 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5F4A1-F22D-49B7-8A48-180C4139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8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8205-7998-4917-8AF1-DE058C3B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Snowfall vs Snow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E3DC8-90CD-401C-A9B9-AB9767E35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212" y="1295400"/>
            <a:ext cx="9782801" cy="4572000"/>
          </a:xfrm>
        </p:spPr>
        <p:txBody>
          <a:bodyPr/>
          <a:lstStyle/>
          <a:p>
            <a:r>
              <a:rPr lang="en-US" dirty="0"/>
              <a:t>SNOTEL stations report </a:t>
            </a:r>
            <a:r>
              <a:rPr lang="en-US" i="1" dirty="0"/>
              <a:t>snow depth.  </a:t>
            </a:r>
            <a:r>
              <a:rPr lang="en-US" dirty="0"/>
              <a:t>Snowfall was calculated.</a:t>
            </a:r>
          </a:p>
          <a:p>
            <a:r>
              <a:rPr lang="en-US" dirty="0"/>
              <a:t>12-hr snowfall only.  Events &gt;=3” due to noise in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4D599-2380-4882-8AD0-99676266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377F9-8FE7-493B-9794-C893CA568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710516"/>
            <a:ext cx="10638930" cy="39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7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8E43-E35E-4168-B8B7-F2795A53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Modeling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36DEC-E56B-4679-82A6-50C97A784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Ordinary Least Squares (OLS) model chosen as most basic supervised learning approach</a:t>
            </a:r>
          </a:p>
          <a:p>
            <a:r>
              <a:rPr lang="en-US" dirty="0"/>
              <a:t>Linear Regression Analysis performed for all features</a:t>
            </a:r>
          </a:p>
          <a:p>
            <a:r>
              <a:rPr lang="en-US" dirty="0"/>
              <a:t>Datasets divided into two Training/Test partitions</a:t>
            </a:r>
          </a:p>
          <a:p>
            <a:r>
              <a:rPr lang="en-US" dirty="0"/>
              <a:t>Features for use in model chosen using forward stepwise approach</a:t>
            </a:r>
          </a:p>
          <a:p>
            <a:r>
              <a:rPr lang="en-US" dirty="0"/>
              <a:t>Two model runs were fit on each of the two training partitions:</a:t>
            </a:r>
          </a:p>
          <a:p>
            <a:pPr lvl="1"/>
            <a:r>
              <a:rPr lang="en-US" dirty="0"/>
              <a:t>Surface Data Feature Only</a:t>
            </a:r>
          </a:p>
          <a:p>
            <a:pPr lvl="1"/>
            <a:r>
              <a:rPr lang="en-US" dirty="0"/>
              <a:t>Surface Data plus Upper Air Data Features</a:t>
            </a:r>
          </a:p>
          <a:p>
            <a:r>
              <a:rPr lang="en-US" dirty="0"/>
              <a:t>Fitted  models were then tested on respective test datasets to assess snowfall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0CBDC-DAFD-4FDA-AFA2-BDCFD6E8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3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FF92-8487-4F5D-90F3-27ED641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Test/Training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BCBC3-790F-4A77-B500-3130E7F99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Two partitions were developed as two modeling scenarios would give better assessment of real world model performance</a:t>
            </a:r>
          </a:p>
          <a:p>
            <a:r>
              <a:rPr lang="en-US" dirty="0"/>
              <a:t>Priority was given to preserve seasonality in test/train set by choosing full year groupings which resulted 80/20 splits</a:t>
            </a:r>
          </a:p>
          <a:p>
            <a:r>
              <a:rPr lang="en-US" dirty="0"/>
              <a:t>Partition A: </a:t>
            </a:r>
          </a:p>
          <a:p>
            <a:pPr lvl="1"/>
            <a:r>
              <a:rPr lang="en-US" dirty="0"/>
              <a:t>Test set:  Years 2016 and 2017 </a:t>
            </a:r>
          </a:p>
          <a:p>
            <a:pPr lvl="1"/>
            <a:r>
              <a:rPr lang="en-US" dirty="0"/>
              <a:t>Train Set: Remaining Years 2006-2015</a:t>
            </a:r>
          </a:p>
          <a:p>
            <a:r>
              <a:rPr lang="en-US" dirty="0"/>
              <a:t>Partition B</a:t>
            </a:r>
          </a:p>
          <a:p>
            <a:pPr lvl="1"/>
            <a:r>
              <a:rPr lang="en-US" dirty="0"/>
              <a:t>Test Set: Years 2014 and 2015</a:t>
            </a:r>
          </a:p>
          <a:p>
            <a:pPr lvl="1"/>
            <a:r>
              <a:rPr lang="en-US" dirty="0"/>
              <a:t>Train Set: Remaining years - 2006-2013, 2016-2017</a:t>
            </a:r>
          </a:p>
          <a:p>
            <a:pPr lvl="1"/>
            <a:endParaRPr lang="en-US" sz="2800" dirty="0"/>
          </a:p>
          <a:p>
            <a:pPr lvl="1"/>
            <a:r>
              <a:rPr lang="en-US" dirty="0"/>
              <a:t>Each of the these divisions resulted in ~80% Training/~20% Test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68F84-2802-4EA4-929C-09C9478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nowflakes design templa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nowflakes design slides.potx" id="{DEE1F0AD-706A-4F4C-823D-ADFE5851E3EA}" vid="{52425298-8660-4232-B133-1A88C14B38E6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iolet">
    <a:dk1>
      <a:sysClr val="windowText" lastClr="000000"/>
    </a:dk1>
    <a:lt1>
      <a:sysClr val="window" lastClr="FFFFFF"/>
    </a:lt1>
    <a:dk2>
      <a:srgbClr val="373545"/>
    </a:dk2>
    <a:lt2>
      <a:srgbClr val="DCD8DC"/>
    </a:lt2>
    <a:accent1>
      <a:srgbClr val="AD84C6"/>
    </a:accent1>
    <a:accent2>
      <a:srgbClr val="8784C7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69A020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D8853CD7-B1C6-4FDD-B6D0-92A83B857D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783485-1103-4BBC-98A1-D39A248154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15ED37-D514-41C3-9B3C-B262145D17B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2218</TotalTime>
  <Words>1018</Words>
  <Application>Microsoft Office PowerPoint</Application>
  <PresentationFormat>Custom</PresentationFormat>
  <Paragraphs>205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Euphemia</vt:lpstr>
      <vt:lpstr>Snowflakes design template</vt:lpstr>
      <vt:lpstr>Utilizing Meteorological Data with Supervised Learning to Predict Snowfall Amounts at Copper Mountain Ski Resort </vt:lpstr>
      <vt:lpstr>Introduction</vt:lpstr>
      <vt:lpstr>Overview</vt:lpstr>
      <vt:lpstr>Surface Data</vt:lpstr>
      <vt:lpstr>Surface Data Monitor Locations</vt:lpstr>
      <vt:lpstr>Additional Upper Air Data</vt:lpstr>
      <vt:lpstr>Snowfall vs Snow Depth</vt:lpstr>
      <vt:lpstr>Modeling Methodology</vt:lpstr>
      <vt:lpstr>Test/Training Partitions</vt:lpstr>
      <vt:lpstr>Feature Selection</vt:lpstr>
      <vt:lpstr>Model Performance of Snowfall Predictions</vt:lpstr>
      <vt:lpstr>Snowfall Distributions between Training and Test Set</vt:lpstr>
      <vt:lpstr>Upper Air Data Inclusion (Partition A)</vt:lpstr>
      <vt:lpstr>Multicollinearity and Non-linear features</vt:lpstr>
      <vt:lpstr>Non-linearity considerations</vt:lpstr>
      <vt:lpstr>Major Recommendations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Utilizing Meteorological Data with Supervised Learning to Predict Snowfall Amounts at Copper Mountain Ski Resort</dc:title>
  <dc:creator>RAPP</dc:creator>
  <cp:lastModifiedBy>RAPP</cp:lastModifiedBy>
  <cp:revision>41</cp:revision>
  <cp:lastPrinted>2019-05-19T23:21:31Z</cp:lastPrinted>
  <dcterms:created xsi:type="dcterms:W3CDTF">2019-05-16T05:40:06Z</dcterms:created>
  <dcterms:modified xsi:type="dcterms:W3CDTF">2019-05-19T23:22:16Z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74067300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